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4"/>
    <p:restoredTop sz="94634"/>
  </p:normalViewPr>
  <p:slideViewPr>
    <p:cSldViewPr snapToGrid="0">
      <p:cViewPr>
        <p:scale>
          <a:sx n="114" d="100"/>
          <a:sy n="114" d="100"/>
        </p:scale>
        <p:origin x="119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D253A-E0BD-2945-ADD8-52B01A3CD2C0}" type="datetimeFigureOut">
              <a:rPr lang="en-US" smtClean="0"/>
              <a:t>5/16/24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CEF9C-D808-D34B-B693-CC467D4EE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66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2CEF9C-D808-D34B-B693-CC467D4EE0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8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FABA4-6005-E230-7DB6-1C6C2B7F4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FE06FC-731F-4BBE-EC9F-915586C82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6D2C9-76E1-BEF9-7BA7-F9FD63E0A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3557F-94FF-6E2C-2C4C-C155D01D4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CF118-E635-3BFD-7A74-230485CD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15BCA-556D-E2B2-3B08-30FEF1516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E600BE-5AD7-11A3-0888-D409FE77B1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B9161-8390-6643-337E-1DB0D604A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C1E72-EBDF-E7A8-A92F-F12B4DE27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985E9-E07B-3D7A-2015-E668C9AB0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30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0E7F3D-B85C-75C1-7CC8-C1FE31F7A2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E0C857-D3B9-731B-ED9A-34D22AF58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D84A5-139F-2530-BD7B-24B27D7F7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7A268-BEAB-B6BC-B940-724DCC763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31D1A-1792-559D-1DA8-DACB664F0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1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9CF8D-4C97-81A0-3685-0D8DBC9F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EB06A-BEA3-6120-A792-E0B4AA4D6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39729-3C71-10D4-503F-7276FC571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F2E5F-2BBF-7531-B081-2875CD3B7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1E21D-BF81-8B66-E2D6-565EFC209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9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06A8B-EB9B-AA87-DC48-9739425E7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03E22-B1F1-88F8-2D26-CEA7F9756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AD850-B50B-1017-4A0F-41EC4C905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F8DA9-F60A-8985-2ED6-921AC04B3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EE41A-4E02-4B7C-82A8-A2A41E396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5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7F052-422B-6FB5-23FB-669DEF98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714B-F821-BA4E-D22A-D52D50DC25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324ECE-8CD8-EF1D-7850-D84D110C0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476811-F37C-CB38-E79C-CBB1E1D64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00829-FD1D-A99E-755A-65A5DA3F8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78248D-FCFA-9BBC-3FE9-759D80EA8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13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B1116-CE2E-47CA-A61B-8F45B7572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F33E4-5106-9304-80E5-5F22F70E5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21C08-2CC6-7707-824B-507E0F0AD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FEF7E4-C6E0-EBB0-F65E-D8792C38B6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42BC45-8232-F129-0DCC-D962C82966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98C3E0-201B-FE60-7400-F5319EAC1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39D4DF-FB3D-528B-5865-D3778491F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92EEFF-A025-8174-BAA2-A5C592620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8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C72FD-5F23-60D3-A6CD-0874F0BD4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8A478D-B910-D49A-D77C-0552FFC6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3A61B8-C6DB-EA59-D169-D37330D05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B050A6-6597-EF01-C5DD-93CFD53D1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3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3E73C5-7EFC-4B4B-DF44-48A37747E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898070-9D74-AA38-3317-860CD1FB5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06013-117D-EDF0-24A4-A39186134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79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FB5E3-7D42-FAB9-929C-76C7C4D22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7404F-91AB-D49D-C25C-BA008F924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DAC681-A6C3-EAB1-6A30-1B73F5CF32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A17DF3-741B-1009-2DA8-D920A1CDE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1F0ADF-BD44-646E-7AB3-3B1AB6234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947CC0-A5AD-E36A-6CD3-B299D7ACE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55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074BF-C222-B8C5-58D9-A70937720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D98142-01A0-BCC1-5314-D1E4C7B45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A2D8B1-F44F-4972-724C-1CEB1C6BAC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8A8C8-A7AE-ECBB-A509-21B3D0850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56D937-51C1-62E9-EC85-B56945A8E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BD87-6759-52EB-E78C-9C9E65E18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29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4D31E-58C2-96BC-A172-DB641CC2B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8ED6E-9929-256A-6B99-7A25C0236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BE85C-CA0D-237D-BAA7-D4DF7A92E6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A7F4A3-2C43-E246-A00F-7E21E1837542}" type="datetimeFigureOut">
              <a:rPr lang="en-US" smtClean="0"/>
              <a:t>5/15/24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AC9A9-6508-874B-5761-D45C63F9FD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1EBB7-BCA5-8D71-AF91-3BA6D5058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52772C-51CF-1541-8F5C-1CB9C518F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03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F51E543-5EBC-2F50-570D-7EA5730122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108" t="38352" r="5053"/>
          <a:stretch/>
        </p:blipFill>
        <p:spPr>
          <a:xfrm>
            <a:off x="1006522" y="1299747"/>
            <a:ext cx="3615159" cy="31397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3F5AFA-DDEB-D2B3-A88A-124A70377D71}"/>
              </a:ext>
            </a:extLst>
          </p:cNvPr>
          <p:cNvSpPr txBox="1"/>
          <p:nvPr/>
        </p:nvSpPr>
        <p:spPr>
          <a:xfrm>
            <a:off x="1589649" y="2067951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55KDa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AB669C-6175-DC49-9298-EF457CA1A914}"/>
              </a:ext>
            </a:extLst>
          </p:cNvPr>
          <p:cNvSpPr txBox="1"/>
          <p:nvPr/>
        </p:nvSpPr>
        <p:spPr>
          <a:xfrm>
            <a:off x="1589649" y="2500274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35KDa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960A4A-CC21-E34E-C7DA-5D7F2AA0E431}"/>
              </a:ext>
            </a:extLst>
          </p:cNvPr>
          <p:cNvSpPr txBox="1"/>
          <p:nvPr/>
        </p:nvSpPr>
        <p:spPr>
          <a:xfrm>
            <a:off x="1589648" y="3100537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25KDa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220AD1-2091-FF2E-0F1C-3625E34D0EEF}"/>
              </a:ext>
            </a:extLst>
          </p:cNvPr>
          <p:cNvSpPr txBox="1"/>
          <p:nvPr/>
        </p:nvSpPr>
        <p:spPr>
          <a:xfrm>
            <a:off x="1589648" y="4531995"/>
            <a:ext cx="2124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>
                <a:latin typeface="+mj-lt"/>
              </a:rPr>
              <a:t>Solvent+siCtrl</a:t>
            </a:r>
            <a:r>
              <a:rPr lang="en-US" dirty="0">
                <a:latin typeface="+mj-lt"/>
              </a:rPr>
              <a:t>  </a:t>
            </a:r>
          </a:p>
          <a:p>
            <a:pPr marL="342900" indent="-342900">
              <a:buAutoNum type="arabicPeriod"/>
            </a:pPr>
            <a:r>
              <a:rPr lang="en-US" dirty="0">
                <a:latin typeface="+mj-lt"/>
              </a:rPr>
              <a:t>TGF</a:t>
            </a:r>
            <a:r>
              <a:rPr lang="en-US" sz="1800" dirty="0">
                <a:effectLst/>
                <a:highlight>
                  <a:srgbClr val="FFFFFF"/>
                </a:highligh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>
                <a:effectLst/>
                <a:latin typeface="+mj-lt"/>
              </a:rPr>
              <a:t> </a:t>
            </a:r>
            <a:r>
              <a:rPr lang="en-US" dirty="0">
                <a:latin typeface="+mj-lt"/>
              </a:rPr>
              <a:t>+</a:t>
            </a:r>
            <a:r>
              <a:rPr lang="en-US" dirty="0" err="1">
                <a:latin typeface="+mj-lt"/>
              </a:rPr>
              <a:t>siCtrl</a:t>
            </a:r>
            <a:r>
              <a:rPr lang="en-US" dirty="0">
                <a:latin typeface="+mj-lt"/>
              </a:rPr>
              <a:t>   </a:t>
            </a:r>
          </a:p>
          <a:p>
            <a:pPr marL="342900" indent="-342900">
              <a:buAutoNum type="arabicPeriod"/>
            </a:pPr>
            <a:r>
              <a:rPr lang="en-US" dirty="0">
                <a:latin typeface="+mj-lt"/>
              </a:rPr>
              <a:t>TGF</a:t>
            </a:r>
            <a:r>
              <a:rPr lang="en-US" sz="1800" dirty="0">
                <a:effectLst/>
                <a:highlight>
                  <a:srgbClr val="FFFFFF"/>
                </a:highligh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>
                <a:latin typeface="+mj-lt"/>
              </a:rPr>
              <a:t>+</a:t>
            </a:r>
            <a:r>
              <a:rPr lang="en-US" dirty="0" err="1">
                <a:latin typeface="+mj-lt"/>
              </a:rPr>
              <a:t>siCARMN</a:t>
            </a:r>
            <a:endParaRPr lang="en-US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44984A-B47D-C248-51EA-A763097EEE3C}"/>
              </a:ext>
            </a:extLst>
          </p:cNvPr>
          <p:cNvSpPr txBox="1"/>
          <p:nvPr/>
        </p:nvSpPr>
        <p:spPr>
          <a:xfrm>
            <a:off x="795506" y="5558253"/>
            <a:ext cx="427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ACTA2 WB (R&amp;D Systems, Cat. MAB1420)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1DCE99-5C19-7D50-AC79-9A19D0F8521D}"/>
              </a:ext>
            </a:extLst>
          </p:cNvPr>
          <p:cNvSpPr/>
          <p:nvPr/>
        </p:nvSpPr>
        <p:spPr>
          <a:xfrm>
            <a:off x="2754648" y="2409147"/>
            <a:ext cx="1817353" cy="4323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5003FD-4169-0AAC-B88C-8679B279C496}"/>
              </a:ext>
            </a:extLst>
          </p:cNvPr>
          <p:cNvSpPr txBox="1"/>
          <p:nvPr/>
        </p:nvSpPr>
        <p:spPr>
          <a:xfrm>
            <a:off x="2934457" y="932362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1         2         3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DAF4F3-B8FE-4B41-AC62-37AC0D9BC2CA}"/>
              </a:ext>
            </a:extLst>
          </p:cNvPr>
          <p:cNvSpPr txBox="1"/>
          <p:nvPr/>
        </p:nvSpPr>
        <p:spPr>
          <a:xfrm>
            <a:off x="7819331" y="3633861"/>
            <a:ext cx="2124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>
                <a:latin typeface="+mj-lt"/>
              </a:rPr>
              <a:t>Solvent+siCtrl</a:t>
            </a:r>
            <a:r>
              <a:rPr lang="en-US" dirty="0">
                <a:latin typeface="+mj-lt"/>
              </a:rPr>
              <a:t>  </a:t>
            </a:r>
          </a:p>
          <a:p>
            <a:pPr marL="342900" indent="-342900">
              <a:buAutoNum type="arabicPeriod"/>
            </a:pPr>
            <a:r>
              <a:rPr lang="en-US" dirty="0">
                <a:latin typeface="+mj-lt"/>
              </a:rPr>
              <a:t>TGF</a:t>
            </a:r>
            <a:r>
              <a:rPr lang="en-US" sz="1800" dirty="0">
                <a:effectLst/>
                <a:highlight>
                  <a:srgbClr val="FFFFFF"/>
                </a:highligh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>
                <a:effectLst/>
                <a:latin typeface="+mj-lt"/>
              </a:rPr>
              <a:t> </a:t>
            </a:r>
            <a:r>
              <a:rPr lang="en-US" dirty="0">
                <a:latin typeface="+mj-lt"/>
              </a:rPr>
              <a:t>+</a:t>
            </a:r>
            <a:r>
              <a:rPr lang="en-US" dirty="0" err="1">
                <a:latin typeface="+mj-lt"/>
              </a:rPr>
              <a:t>siCtrl</a:t>
            </a:r>
            <a:r>
              <a:rPr lang="en-US" dirty="0">
                <a:latin typeface="+mj-lt"/>
              </a:rPr>
              <a:t>   </a:t>
            </a:r>
          </a:p>
          <a:p>
            <a:pPr marL="342900" indent="-342900">
              <a:buAutoNum type="arabicPeriod"/>
            </a:pPr>
            <a:r>
              <a:rPr lang="en-US" dirty="0">
                <a:latin typeface="+mj-lt"/>
              </a:rPr>
              <a:t>TGF</a:t>
            </a:r>
            <a:r>
              <a:rPr lang="en-US" sz="1800" dirty="0">
                <a:effectLst/>
                <a:highlight>
                  <a:srgbClr val="FFFFFF"/>
                </a:highligh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>
                <a:latin typeface="+mj-lt"/>
              </a:rPr>
              <a:t>+</a:t>
            </a:r>
            <a:r>
              <a:rPr lang="en-US" dirty="0" err="1">
                <a:latin typeface="+mj-lt"/>
              </a:rPr>
              <a:t>siCARMN</a:t>
            </a:r>
            <a:endParaRPr lang="en-US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7765E8-8CC9-93BE-BAD6-372327CCBB78}"/>
              </a:ext>
            </a:extLst>
          </p:cNvPr>
          <p:cNvSpPr txBox="1"/>
          <p:nvPr/>
        </p:nvSpPr>
        <p:spPr>
          <a:xfrm>
            <a:off x="7819331" y="897210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1         2         3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6FCA3AD-564F-D73C-822D-FCAE3EE839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861" b="65897"/>
          <a:stretch/>
        </p:blipFill>
        <p:spPr>
          <a:xfrm>
            <a:off x="6320127" y="1329007"/>
            <a:ext cx="5039254" cy="1956196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64609523-5902-CB2F-CC66-B25DF6D29A71}"/>
              </a:ext>
            </a:extLst>
          </p:cNvPr>
          <p:cNvSpPr/>
          <p:nvPr/>
        </p:nvSpPr>
        <p:spPr>
          <a:xfrm>
            <a:off x="7624675" y="1946850"/>
            <a:ext cx="1817353" cy="43232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E1B60B-0012-E64C-C166-7A81C35FA422}"/>
              </a:ext>
            </a:extLst>
          </p:cNvPr>
          <p:cNvSpPr txBox="1"/>
          <p:nvPr/>
        </p:nvSpPr>
        <p:spPr>
          <a:xfrm>
            <a:off x="6320127" y="4721183"/>
            <a:ext cx="543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COL1A1 WB (Cell Signaling Technology, Cat. 39952 )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C4CEEA-5CF7-5691-7D29-8FF55D19D365}"/>
              </a:ext>
            </a:extLst>
          </p:cNvPr>
          <p:cNvSpPr txBox="1"/>
          <p:nvPr/>
        </p:nvSpPr>
        <p:spPr>
          <a:xfrm>
            <a:off x="6270447" y="2163011"/>
            <a:ext cx="968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130KDa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78A7A5-D6C2-F7A1-7DA1-797A367139EF}"/>
              </a:ext>
            </a:extLst>
          </p:cNvPr>
          <p:cNvSpPr txBox="1"/>
          <p:nvPr/>
        </p:nvSpPr>
        <p:spPr>
          <a:xfrm>
            <a:off x="6270447" y="2436811"/>
            <a:ext cx="968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100KDa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7C98D22-EAFC-7004-444F-6CF23CB84322}"/>
              </a:ext>
            </a:extLst>
          </p:cNvPr>
          <p:cNvSpPr txBox="1"/>
          <p:nvPr/>
        </p:nvSpPr>
        <p:spPr>
          <a:xfrm>
            <a:off x="6320127" y="2881001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70KDa</a:t>
            </a:r>
          </a:p>
        </p:txBody>
      </p:sp>
    </p:spTree>
    <p:extLst>
      <p:ext uri="{BB962C8B-B14F-4D97-AF65-F5344CB8AC3E}">
        <p14:creationId xmlns:p14="http://schemas.microsoft.com/office/powerpoint/2010/main" val="334596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457B81-BBB6-E858-C5F6-71C697068E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10" r="6746" b="34424"/>
          <a:stretch/>
        </p:blipFill>
        <p:spPr>
          <a:xfrm flipH="1">
            <a:off x="1237955" y="1412288"/>
            <a:ext cx="4118515" cy="24703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AE0FF1-254B-0B12-A0FD-4175557CA309}"/>
              </a:ext>
            </a:extLst>
          </p:cNvPr>
          <p:cNvSpPr txBox="1"/>
          <p:nvPr/>
        </p:nvSpPr>
        <p:spPr>
          <a:xfrm>
            <a:off x="2287343" y="1042956"/>
            <a:ext cx="294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        2        3       X       X       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A3E37D-46CE-147C-CE7D-C3EAAB2304EC}"/>
              </a:ext>
            </a:extLst>
          </p:cNvPr>
          <p:cNvSpPr txBox="1"/>
          <p:nvPr/>
        </p:nvSpPr>
        <p:spPr>
          <a:xfrm>
            <a:off x="1115123" y="1605776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70KDa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0B577A-99AB-ABFB-0645-E3F2AEC13A40}"/>
              </a:ext>
            </a:extLst>
          </p:cNvPr>
          <p:cNvSpPr txBox="1"/>
          <p:nvPr/>
        </p:nvSpPr>
        <p:spPr>
          <a:xfrm>
            <a:off x="1115123" y="2062975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55KDa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51420C-039E-043E-2C3D-6DDA08B38E42}"/>
              </a:ext>
            </a:extLst>
          </p:cNvPr>
          <p:cNvSpPr txBox="1"/>
          <p:nvPr/>
        </p:nvSpPr>
        <p:spPr>
          <a:xfrm>
            <a:off x="1115122" y="2862971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35KDa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FA4D38-6496-FA48-465A-1A8084254BE8}"/>
              </a:ext>
            </a:extLst>
          </p:cNvPr>
          <p:cNvSpPr txBox="1"/>
          <p:nvPr/>
        </p:nvSpPr>
        <p:spPr>
          <a:xfrm>
            <a:off x="1115122" y="3372619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25KDa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7CE148-ECDB-6D67-D2A3-8C9DB66A2C81}"/>
              </a:ext>
            </a:extLst>
          </p:cNvPr>
          <p:cNvSpPr/>
          <p:nvPr/>
        </p:nvSpPr>
        <p:spPr>
          <a:xfrm>
            <a:off x="2287343" y="2252546"/>
            <a:ext cx="1426013" cy="44604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6D9F6F-9907-66FB-494D-8402C5365A37}"/>
              </a:ext>
            </a:extLst>
          </p:cNvPr>
          <p:cNvSpPr txBox="1"/>
          <p:nvPr/>
        </p:nvSpPr>
        <p:spPr>
          <a:xfrm>
            <a:off x="2113755" y="4013062"/>
            <a:ext cx="2346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>
                <a:latin typeface="+mj-lt"/>
              </a:rPr>
              <a:t>Solvent+siCtrl</a:t>
            </a:r>
            <a:r>
              <a:rPr lang="en-US" dirty="0">
                <a:latin typeface="+mj-lt"/>
              </a:rPr>
              <a:t>  </a:t>
            </a:r>
          </a:p>
          <a:p>
            <a:pPr marL="342900" indent="-342900">
              <a:buAutoNum type="arabicPeriod"/>
            </a:pPr>
            <a:r>
              <a:rPr lang="en-US" dirty="0">
                <a:latin typeface="+mj-lt"/>
              </a:rPr>
              <a:t>TGF</a:t>
            </a:r>
            <a:r>
              <a:rPr lang="en-US" sz="1800" dirty="0">
                <a:effectLst/>
                <a:highlight>
                  <a:srgbClr val="FFFFFF"/>
                </a:highligh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>
                <a:effectLst/>
                <a:latin typeface="+mj-lt"/>
              </a:rPr>
              <a:t> </a:t>
            </a:r>
            <a:r>
              <a:rPr lang="en-US" dirty="0">
                <a:latin typeface="+mj-lt"/>
              </a:rPr>
              <a:t>+</a:t>
            </a:r>
            <a:r>
              <a:rPr lang="en-US" dirty="0" err="1">
                <a:latin typeface="+mj-lt"/>
              </a:rPr>
              <a:t>siCtrl</a:t>
            </a:r>
            <a:r>
              <a:rPr lang="en-US" dirty="0">
                <a:latin typeface="+mj-lt"/>
              </a:rPr>
              <a:t>   </a:t>
            </a:r>
          </a:p>
          <a:p>
            <a:pPr marL="342900" indent="-342900">
              <a:buAutoNum type="arabicPeriod"/>
            </a:pPr>
            <a:r>
              <a:rPr lang="en-US" dirty="0">
                <a:latin typeface="+mj-lt"/>
              </a:rPr>
              <a:t>TGF</a:t>
            </a:r>
            <a:r>
              <a:rPr lang="en-US" sz="1800" dirty="0">
                <a:effectLst/>
                <a:highlight>
                  <a:srgbClr val="FFFFFF"/>
                </a:highlight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>
                <a:latin typeface="+mj-lt"/>
              </a:rPr>
              <a:t>+</a:t>
            </a:r>
            <a:r>
              <a:rPr lang="en-US" dirty="0" err="1">
                <a:latin typeface="+mj-lt"/>
              </a:rPr>
              <a:t>siCARMN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X.    Unrelated loading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8FD96-95DB-22A2-004C-6241C8B80668}"/>
              </a:ext>
            </a:extLst>
          </p:cNvPr>
          <p:cNvSpPr txBox="1"/>
          <p:nvPr/>
        </p:nvSpPr>
        <p:spPr>
          <a:xfrm>
            <a:off x="1475246" y="5546375"/>
            <a:ext cx="3623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LOX WB (Novus, Cat. NBP2-24877)</a:t>
            </a:r>
          </a:p>
        </p:txBody>
      </p:sp>
      <p:pic>
        <p:nvPicPr>
          <p:cNvPr id="13" name="Picture 12" descr="A close-up of a building&#10;&#10;Description automatically generated">
            <a:extLst>
              <a:ext uri="{FF2B5EF4-FFF2-40B4-BE49-F238E27FC236}">
                <a16:creationId xmlns:a16="http://schemas.microsoft.com/office/drawing/2014/main" id="{7D39D0E6-D227-843D-FEC0-6DFD27751B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5" r="43320" b="15401"/>
          <a:stretch/>
        </p:blipFill>
        <p:spPr>
          <a:xfrm>
            <a:off x="5854389" y="1412288"/>
            <a:ext cx="4884235" cy="24703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4F3D87-E5C5-E931-CD9A-8CED6F9E9DF4}"/>
              </a:ext>
            </a:extLst>
          </p:cNvPr>
          <p:cNvSpPr txBox="1"/>
          <p:nvPr/>
        </p:nvSpPr>
        <p:spPr>
          <a:xfrm>
            <a:off x="7424339" y="1057624"/>
            <a:ext cx="316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         X         X         1        2         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92C553-F10C-15C2-C844-CB6F5C51CBFD}"/>
              </a:ext>
            </a:extLst>
          </p:cNvPr>
          <p:cNvSpPr txBox="1"/>
          <p:nvPr/>
        </p:nvSpPr>
        <p:spPr>
          <a:xfrm>
            <a:off x="5885470" y="3244334"/>
            <a:ext cx="968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130KDa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B09557-38BF-A0DD-29DF-7DDA5DA32DF2}"/>
              </a:ext>
            </a:extLst>
          </p:cNvPr>
          <p:cNvSpPr txBox="1"/>
          <p:nvPr/>
        </p:nvSpPr>
        <p:spPr>
          <a:xfrm>
            <a:off x="5885470" y="3557285"/>
            <a:ext cx="968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100KDa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E49FAF8-3C39-8B8D-75E9-D39D44536905}"/>
              </a:ext>
            </a:extLst>
          </p:cNvPr>
          <p:cNvSpPr/>
          <p:nvPr/>
        </p:nvSpPr>
        <p:spPr>
          <a:xfrm>
            <a:off x="8948990" y="3205975"/>
            <a:ext cx="1563546" cy="44604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99DB09-B7E0-E07A-874F-F98D8614108A}"/>
              </a:ext>
            </a:extLst>
          </p:cNvPr>
          <p:cNvSpPr txBox="1"/>
          <p:nvPr/>
        </p:nvSpPr>
        <p:spPr>
          <a:xfrm>
            <a:off x="7384030" y="4013062"/>
            <a:ext cx="2346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/>
              <a:t>Solvent+siCtrl</a:t>
            </a:r>
            <a:r>
              <a:rPr lang="en-US" dirty="0"/>
              <a:t>  </a:t>
            </a:r>
          </a:p>
          <a:p>
            <a:pPr marL="342900" indent="-342900">
              <a:buAutoNum type="arabicPeriod"/>
            </a:pPr>
            <a:r>
              <a:rPr lang="en-US" dirty="0"/>
              <a:t>TGF</a:t>
            </a:r>
            <a:r>
              <a:rPr lang="en-US" sz="1800" dirty="0">
                <a:effectLst/>
                <a:highlight>
                  <a:srgbClr val="FFFFFF"/>
                </a:highlight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>
                <a:effectLst/>
              </a:rPr>
              <a:t> </a:t>
            </a:r>
            <a:r>
              <a:rPr lang="en-US" dirty="0"/>
              <a:t>+</a:t>
            </a:r>
            <a:r>
              <a:rPr lang="en-US" dirty="0" err="1"/>
              <a:t>siCtrl</a:t>
            </a:r>
            <a:r>
              <a:rPr lang="en-US" dirty="0"/>
              <a:t>   </a:t>
            </a:r>
          </a:p>
          <a:p>
            <a:pPr marL="342900" indent="-342900">
              <a:buAutoNum type="arabicPeriod"/>
            </a:pPr>
            <a:r>
              <a:rPr lang="en-US" dirty="0"/>
              <a:t>TGF</a:t>
            </a:r>
            <a:r>
              <a:rPr lang="en-US" sz="1800" dirty="0">
                <a:effectLst/>
                <a:highlight>
                  <a:srgbClr val="FFFFFF"/>
                </a:highlight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/>
              <a:t>+</a:t>
            </a:r>
            <a:r>
              <a:rPr lang="en-US" dirty="0" err="1"/>
              <a:t>siCARMN</a:t>
            </a:r>
            <a:endParaRPr lang="en-US" dirty="0"/>
          </a:p>
          <a:p>
            <a:r>
              <a:rPr lang="en-US" dirty="0"/>
              <a:t>X.    Unrelated loading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0F1D6A-3656-0182-7DE0-AC5784CC20B5}"/>
              </a:ext>
            </a:extLst>
          </p:cNvPr>
          <p:cNvSpPr txBox="1"/>
          <p:nvPr/>
        </p:nvSpPr>
        <p:spPr>
          <a:xfrm>
            <a:off x="6729958" y="5546375"/>
            <a:ext cx="3439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PDGFR</a:t>
            </a:r>
            <a:r>
              <a:rPr lang="en-US" sz="1800" dirty="0">
                <a:effectLst/>
                <a:highlight>
                  <a:srgbClr val="FFFFFF"/>
                </a:highlight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/>
              <a:t> WB (Novus, Cat. AF385)</a:t>
            </a:r>
          </a:p>
        </p:txBody>
      </p:sp>
    </p:spTree>
    <p:extLst>
      <p:ext uri="{BB962C8B-B14F-4D97-AF65-F5344CB8AC3E}">
        <p14:creationId xmlns:p14="http://schemas.microsoft.com/office/powerpoint/2010/main" val="196635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building&#10;&#10;Description automatically generated">
            <a:extLst>
              <a:ext uri="{FF2B5EF4-FFF2-40B4-BE49-F238E27FC236}">
                <a16:creationId xmlns:a16="http://schemas.microsoft.com/office/drawing/2014/main" id="{155D42CA-82E2-2C2A-9EBD-BB62472BE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013" b="8215"/>
          <a:stretch/>
        </p:blipFill>
        <p:spPr>
          <a:xfrm>
            <a:off x="6779940" y="1402813"/>
            <a:ext cx="3456879" cy="2306562"/>
          </a:xfrm>
          <a:prstGeom prst="rect">
            <a:avLst/>
          </a:prstGeom>
        </p:spPr>
      </p:pic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F0D01761-329A-9FCD-2037-96B44A1426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47874" r="5060"/>
          <a:stretch/>
        </p:blipFill>
        <p:spPr>
          <a:xfrm flipH="1">
            <a:off x="1449657" y="935691"/>
            <a:ext cx="3761682" cy="368091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035D16-8FC5-43A4-5B95-194EE4E1BCAD}"/>
              </a:ext>
            </a:extLst>
          </p:cNvPr>
          <p:cNvSpPr txBox="1"/>
          <p:nvPr/>
        </p:nvSpPr>
        <p:spPr>
          <a:xfrm>
            <a:off x="1752085" y="566359"/>
            <a:ext cx="257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      2       3      X     X     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045547-5425-3FF7-213F-99FF7A7BCE45}"/>
              </a:ext>
            </a:extLst>
          </p:cNvPr>
          <p:cNvSpPr txBox="1"/>
          <p:nvPr/>
        </p:nvSpPr>
        <p:spPr>
          <a:xfrm>
            <a:off x="2157131" y="4721980"/>
            <a:ext cx="2346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/>
              <a:t>Solvent+siCtrl</a:t>
            </a:r>
            <a:r>
              <a:rPr lang="en-US" dirty="0"/>
              <a:t>  </a:t>
            </a:r>
          </a:p>
          <a:p>
            <a:pPr marL="342900" indent="-342900">
              <a:buAutoNum type="arabicPeriod"/>
            </a:pPr>
            <a:r>
              <a:rPr lang="en-US" dirty="0"/>
              <a:t>TGF</a:t>
            </a:r>
            <a:r>
              <a:rPr lang="en-US" sz="1800" dirty="0">
                <a:effectLst/>
                <a:highlight>
                  <a:srgbClr val="FFFFFF"/>
                </a:highlight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>
                <a:effectLst/>
              </a:rPr>
              <a:t> </a:t>
            </a:r>
            <a:r>
              <a:rPr lang="en-US" dirty="0"/>
              <a:t>+</a:t>
            </a:r>
            <a:r>
              <a:rPr lang="en-US" dirty="0" err="1"/>
              <a:t>siCtrl</a:t>
            </a:r>
            <a:r>
              <a:rPr lang="en-US" dirty="0"/>
              <a:t>   </a:t>
            </a:r>
          </a:p>
          <a:p>
            <a:pPr marL="342900" indent="-342900">
              <a:buAutoNum type="arabicPeriod"/>
            </a:pPr>
            <a:r>
              <a:rPr lang="en-US" dirty="0"/>
              <a:t>TGF</a:t>
            </a:r>
            <a:r>
              <a:rPr lang="en-US" sz="1800" dirty="0">
                <a:effectLst/>
                <a:highlight>
                  <a:srgbClr val="FFFFFF"/>
                </a:highlight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/>
              <a:t>+</a:t>
            </a:r>
            <a:r>
              <a:rPr lang="en-US" dirty="0" err="1"/>
              <a:t>siCARMN</a:t>
            </a:r>
            <a:endParaRPr lang="en-US" dirty="0"/>
          </a:p>
          <a:p>
            <a:r>
              <a:rPr lang="en-US" dirty="0"/>
              <a:t>X.    Unrelated loading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566315-D456-5C14-F967-586F18C0DF99}"/>
              </a:ext>
            </a:extLst>
          </p:cNvPr>
          <p:cNvSpPr txBox="1"/>
          <p:nvPr/>
        </p:nvSpPr>
        <p:spPr>
          <a:xfrm>
            <a:off x="945649" y="5937850"/>
            <a:ext cx="4987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TGF</a:t>
            </a:r>
            <a:r>
              <a:rPr lang="en-US" sz="1800" dirty="0">
                <a:effectLst/>
                <a:highlight>
                  <a:srgbClr val="FFFFFF"/>
                </a:highlight>
                <a:ea typeface="SimSun" panose="02010600030101010101" pitchFamily="2" charset="-122"/>
                <a:cs typeface="Times New Roman" panose="02020603050405020304" pitchFamily="18" charset="0"/>
              </a:rPr>
              <a:t>β </a:t>
            </a:r>
            <a:r>
              <a:rPr lang="en-US" dirty="0"/>
              <a:t>WB (Cell Signaling Technology, Cat. 41896)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2609D0-9370-9A6C-5C58-066EAAFDACE2}"/>
              </a:ext>
            </a:extLst>
          </p:cNvPr>
          <p:cNvSpPr/>
          <p:nvPr/>
        </p:nvSpPr>
        <p:spPr>
          <a:xfrm>
            <a:off x="1862254" y="2497873"/>
            <a:ext cx="1092819" cy="40144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49D979-14A4-C883-40C8-1ABC1B3A2BBC}"/>
              </a:ext>
            </a:extLst>
          </p:cNvPr>
          <p:cNvSpPr txBox="1"/>
          <p:nvPr/>
        </p:nvSpPr>
        <p:spPr>
          <a:xfrm>
            <a:off x="632593" y="841469"/>
            <a:ext cx="968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130KDa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4343E3-88C5-1AA5-4BE7-AD4DE8FA6497}"/>
              </a:ext>
            </a:extLst>
          </p:cNvPr>
          <p:cNvSpPr txBox="1"/>
          <p:nvPr/>
        </p:nvSpPr>
        <p:spPr>
          <a:xfrm>
            <a:off x="632593" y="1235457"/>
            <a:ext cx="968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100KDa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220E80-263D-D150-9F56-88775CE1EB77}"/>
              </a:ext>
            </a:extLst>
          </p:cNvPr>
          <p:cNvSpPr txBox="1"/>
          <p:nvPr/>
        </p:nvSpPr>
        <p:spPr>
          <a:xfrm>
            <a:off x="673327" y="1506648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70KDa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AFD80F-ADF8-F2DC-0493-61A34363E6E3}"/>
              </a:ext>
            </a:extLst>
          </p:cNvPr>
          <p:cNvSpPr txBox="1"/>
          <p:nvPr/>
        </p:nvSpPr>
        <p:spPr>
          <a:xfrm>
            <a:off x="655530" y="2128541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55KDa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FC00AF-45C0-A28F-2011-F94B81AA690F}"/>
              </a:ext>
            </a:extLst>
          </p:cNvPr>
          <p:cNvSpPr txBox="1"/>
          <p:nvPr/>
        </p:nvSpPr>
        <p:spPr>
          <a:xfrm>
            <a:off x="655530" y="2466463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35KDa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C128B5-5C20-D647-7BDA-BE823274516B}"/>
              </a:ext>
            </a:extLst>
          </p:cNvPr>
          <p:cNvSpPr txBox="1"/>
          <p:nvPr/>
        </p:nvSpPr>
        <p:spPr>
          <a:xfrm>
            <a:off x="655530" y="2877567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25KDa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AF6F07-4ED5-67CA-F0DB-C9BB4485A3C0}"/>
              </a:ext>
            </a:extLst>
          </p:cNvPr>
          <p:cNvSpPr txBox="1"/>
          <p:nvPr/>
        </p:nvSpPr>
        <p:spPr>
          <a:xfrm>
            <a:off x="671976" y="3271555"/>
            <a:ext cx="811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15Kda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27E04B-DE38-1F0A-9780-4623533266EF}"/>
              </a:ext>
            </a:extLst>
          </p:cNvPr>
          <p:cNvSpPr txBox="1"/>
          <p:nvPr/>
        </p:nvSpPr>
        <p:spPr>
          <a:xfrm>
            <a:off x="694308" y="3936734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10KDa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F570F5-1E19-B363-C8E8-633CC0DD5EE4}"/>
              </a:ext>
            </a:extLst>
          </p:cNvPr>
          <p:cNvSpPr txBox="1"/>
          <p:nvPr/>
        </p:nvSpPr>
        <p:spPr>
          <a:xfrm>
            <a:off x="5933233" y="2991431"/>
            <a:ext cx="968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130KDa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0D6D12-4B77-3913-3923-1553EB7CC1D3}"/>
              </a:ext>
            </a:extLst>
          </p:cNvPr>
          <p:cNvSpPr txBox="1"/>
          <p:nvPr/>
        </p:nvSpPr>
        <p:spPr>
          <a:xfrm>
            <a:off x="5944384" y="3292095"/>
            <a:ext cx="968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100KDa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05F420-85F6-7B60-CDB0-A1D90835BC76}"/>
              </a:ext>
            </a:extLst>
          </p:cNvPr>
          <p:cNvSpPr txBox="1"/>
          <p:nvPr/>
        </p:nvSpPr>
        <p:spPr>
          <a:xfrm>
            <a:off x="7221085" y="1070631"/>
            <a:ext cx="3015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       2        3        X       X       X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08C9FD-7212-529C-433A-A9403AB14CFD}"/>
              </a:ext>
            </a:extLst>
          </p:cNvPr>
          <p:cNvSpPr txBox="1"/>
          <p:nvPr/>
        </p:nvSpPr>
        <p:spPr>
          <a:xfrm>
            <a:off x="7461394" y="3837316"/>
            <a:ext cx="2346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/>
              <a:t>Solvent+siCtrl</a:t>
            </a:r>
            <a:r>
              <a:rPr lang="en-US" dirty="0"/>
              <a:t>  </a:t>
            </a:r>
          </a:p>
          <a:p>
            <a:pPr marL="342900" indent="-342900">
              <a:buAutoNum type="arabicPeriod"/>
            </a:pPr>
            <a:r>
              <a:rPr lang="en-US" dirty="0"/>
              <a:t>TGF</a:t>
            </a:r>
            <a:r>
              <a:rPr lang="en-US" sz="1800" dirty="0">
                <a:effectLst/>
                <a:highlight>
                  <a:srgbClr val="FFFFFF"/>
                </a:highlight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>
                <a:effectLst/>
              </a:rPr>
              <a:t> </a:t>
            </a:r>
            <a:r>
              <a:rPr lang="en-US" dirty="0"/>
              <a:t>+</a:t>
            </a:r>
            <a:r>
              <a:rPr lang="en-US" dirty="0" err="1"/>
              <a:t>siCtrl</a:t>
            </a:r>
            <a:r>
              <a:rPr lang="en-US" dirty="0"/>
              <a:t>   </a:t>
            </a:r>
          </a:p>
          <a:p>
            <a:pPr marL="342900" indent="-342900">
              <a:buAutoNum type="arabicPeriod"/>
            </a:pPr>
            <a:r>
              <a:rPr lang="en-US" dirty="0"/>
              <a:t>TGF</a:t>
            </a:r>
            <a:r>
              <a:rPr lang="en-US" sz="1800" dirty="0">
                <a:effectLst/>
                <a:highlight>
                  <a:srgbClr val="FFFFFF"/>
                </a:highlight>
                <a:ea typeface="SimSu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dirty="0"/>
              <a:t>+</a:t>
            </a:r>
            <a:r>
              <a:rPr lang="en-US" dirty="0" err="1"/>
              <a:t>siCARMN</a:t>
            </a:r>
            <a:endParaRPr lang="en-US" dirty="0"/>
          </a:p>
          <a:p>
            <a:r>
              <a:rPr lang="en-US" dirty="0"/>
              <a:t>X.    Unrelated loading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DB7F952-FCE0-824A-C9EE-879F4A89B2A5}"/>
              </a:ext>
            </a:extLst>
          </p:cNvPr>
          <p:cNvSpPr/>
          <p:nvPr/>
        </p:nvSpPr>
        <p:spPr>
          <a:xfrm>
            <a:off x="7125629" y="2386361"/>
            <a:ext cx="1509131" cy="44943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43564A-2A01-1A5B-D90E-EF3D49B44C14}"/>
              </a:ext>
            </a:extLst>
          </p:cNvPr>
          <p:cNvSpPr txBox="1"/>
          <p:nvPr/>
        </p:nvSpPr>
        <p:spPr>
          <a:xfrm>
            <a:off x="7036420" y="5178079"/>
            <a:ext cx="3743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FN1 WB (Novus, Cat. NBP2-22113)</a:t>
            </a:r>
          </a:p>
        </p:txBody>
      </p:sp>
    </p:spTree>
    <p:extLst>
      <p:ext uri="{BB962C8B-B14F-4D97-AF65-F5344CB8AC3E}">
        <p14:creationId xmlns:p14="http://schemas.microsoft.com/office/powerpoint/2010/main" val="222673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2619</TotalTime>
  <Words>184</Words>
  <Application>Microsoft Macintosh PowerPoint</Application>
  <PresentationFormat>Widescreen</PresentationFormat>
  <Paragraphs>57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SimSun</vt:lpstr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Ma, Yonghe (NIH/NHLBI) [E]</dc:creator>
  <cp:lastModifiedBy>Ma, Yonghe (NIH/NHLBI) [E]</cp:lastModifiedBy>
  <cp:revision>8</cp:revision>
  <dcterms:created xsi:type="dcterms:W3CDTF">2024-05-15T19:59:11Z</dcterms:created>
  <dcterms:modified xsi:type="dcterms:W3CDTF">2024-05-17T15:38:38Z</dcterms:modified>
</cp:coreProperties>
</file>